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60" r:id="rId3"/>
    <p:sldId id="257" r:id="rId4"/>
    <p:sldId id="258" r:id="rId5"/>
    <p:sldId id="262" r:id="rId6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2652" y="-8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1705DC-F815-41AE-8F73-7612D19198AD}" type="datetimeFigureOut">
              <a:rPr lang="pt-BR" smtClean="0"/>
              <a:t>10/04/2014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BC4F98-9AED-40B7-AE23-A9986B36D55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173595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C0E11-271B-48B8-AF9C-2CF0584F54F7}" type="datetimeFigureOut">
              <a:rPr lang="pt-BR" smtClean="0"/>
              <a:t>10/04/2014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7944D-6AE7-4739-A435-D6CD1B7FD08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173562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C0E11-271B-48B8-AF9C-2CF0584F54F7}" type="datetimeFigureOut">
              <a:rPr lang="pt-BR" smtClean="0"/>
              <a:t>10/04/2014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7944D-6AE7-4739-A435-D6CD1B7FD08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510329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C0E11-271B-48B8-AF9C-2CF0584F54F7}" type="datetimeFigureOut">
              <a:rPr lang="pt-BR" smtClean="0"/>
              <a:t>10/04/2014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7944D-6AE7-4739-A435-D6CD1B7FD08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587929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C0E11-271B-48B8-AF9C-2CF0584F54F7}" type="datetimeFigureOut">
              <a:rPr lang="pt-BR" smtClean="0"/>
              <a:t>10/04/2014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7944D-6AE7-4739-A435-D6CD1B7FD08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115085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C0E11-271B-48B8-AF9C-2CF0584F54F7}" type="datetimeFigureOut">
              <a:rPr lang="pt-BR" smtClean="0"/>
              <a:t>10/04/2014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7944D-6AE7-4739-A435-D6CD1B7FD08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740987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C0E11-271B-48B8-AF9C-2CF0584F54F7}" type="datetimeFigureOut">
              <a:rPr lang="pt-BR" smtClean="0"/>
              <a:t>10/04/2014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7944D-6AE7-4739-A435-D6CD1B7FD08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203842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C0E11-271B-48B8-AF9C-2CF0584F54F7}" type="datetimeFigureOut">
              <a:rPr lang="pt-BR" smtClean="0"/>
              <a:t>10/04/2014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7944D-6AE7-4739-A435-D6CD1B7FD08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815008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C0E11-271B-48B8-AF9C-2CF0584F54F7}" type="datetimeFigureOut">
              <a:rPr lang="pt-BR" smtClean="0"/>
              <a:t>10/04/2014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7944D-6AE7-4739-A435-D6CD1B7FD08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510698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C0E11-271B-48B8-AF9C-2CF0584F54F7}" type="datetimeFigureOut">
              <a:rPr lang="pt-BR" smtClean="0"/>
              <a:t>10/04/2014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7944D-6AE7-4739-A435-D6CD1B7FD08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58694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C0E11-271B-48B8-AF9C-2CF0584F54F7}" type="datetimeFigureOut">
              <a:rPr lang="pt-BR" smtClean="0"/>
              <a:t>10/04/2014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7944D-6AE7-4739-A435-D6CD1B7FD08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49312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C0E11-271B-48B8-AF9C-2CF0584F54F7}" type="datetimeFigureOut">
              <a:rPr lang="pt-BR" smtClean="0"/>
              <a:t>10/04/2014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7944D-6AE7-4739-A435-D6CD1B7FD08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458935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2C0E11-271B-48B8-AF9C-2CF0584F54F7}" type="datetimeFigureOut">
              <a:rPr lang="pt-BR" smtClean="0"/>
              <a:t>10/04/2014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77944D-6AE7-4739-A435-D6CD1B7FD08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0835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com.br/url?sa=i&amp;rct=j&amp;q=&amp;esrc=s&amp;frm=1&amp;source=images&amp;cd=&amp;cad=rja&amp;uact=8&amp;docid=ud_Bvqm3DvreLM&amp;tbnid=tUwoi1invFh4OM:&amp;ved=0CAUQjRw&amp;url=http://www.coladaweb.com/biologia/reinos/os-virus&amp;ei=8U1FU6GBEKmR0QGO84GABA&amp;bvm=bv.64507335,d.dmQ&amp;psig=AFQjCNGjehOgE2iAmBMpsEvsHSV8qhuICQ&amp;ust=1397137250165033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39552" y="0"/>
            <a:ext cx="7772400" cy="1470025"/>
          </a:xfrm>
        </p:spPr>
        <p:txBody>
          <a:bodyPr/>
          <a:lstStyle/>
          <a:p>
            <a:r>
              <a:rPr lang="pt-BR" dirty="0" smtClean="0"/>
              <a:t>AIDS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31640" y="4149080"/>
            <a:ext cx="6400800" cy="648072"/>
          </a:xfrm>
        </p:spPr>
        <p:txBody>
          <a:bodyPr/>
          <a:lstStyle/>
          <a:p>
            <a:r>
              <a:rPr lang="pt-BR" dirty="0" smtClean="0">
                <a:solidFill>
                  <a:schemeClr val="tx1"/>
                </a:solidFill>
              </a:rPr>
              <a:t>Uma Visão Científica</a:t>
            </a:r>
          </a:p>
          <a:p>
            <a:pPr algn="l"/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251520" y="4941168"/>
            <a:ext cx="1848135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Alunos:</a:t>
            </a:r>
          </a:p>
          <a:p>
            <a:r>
              <a:rPr lang="pt-BR" dirty="0" smtClean="0"/>
              <a:t> Bruno Esteves-07</a:t>
            </a:r>
          </a:p>
          <a:p>
            <a:r>
              <a:rPr lang="pt-BR" dirty="0" smtClean="0"/>
              <a:t>Giulia Abbott-19</a:t>
            </a:r>
          </a:p>
          <a:p>
            <a:r>
              <a:rPr lang="pt-BR" dirty="0" smtClean="0"/>
              <a:t>Ian Aly-20</a:t>
            </a:r>
          </a:p>
          <a:p>
            <a:r>
              <a:rPr lang="pt-BR" dirty="0" smtClean="0"/>
              <a:t>Maria Clara- 26</a:t>
            </a:r>
          </a:p>
          <a:p>
            <a:r>
              <a:rPr lang="pt-BR" dirty="0" smtClean="0"/>
              <a:t>Vinicius Costa- 36</a:t>
            </a:r>
            <a:endParaRPr lang="pt-BR" dirty="0"/>
          </a:p>
        </p:txBody>
      </p:sp>
      <p:pic>
        <p:nvPicPr>
          <p:cNvPr id="1026" name="Picture 2" descr="http://www.coladaweb.com/files/virus-aids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572939"/>
            <a:ext cx="2422827" cy="2216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8901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 que é?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844824"/>
            <a:ext cx="8229600" cy="41764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t-BR" sz="2200" b="1" dirty="0" smtClean="0"/>
              <a:t>AIDS</a:t>
            </a:r>
            <a:r>
              <a:rPr lang="pt-BR" sz="2200" dirty="0" smtClean="0"/>
              <a:t> </a:t>
            </a:r>
            <a:r>
              <a:rPr lang="pt-BR" sz="2200" dirty="0"/>
              <a:t>é uma doença que ataca o sistema imunológico devido à destruição dos glóbulos brancos (linfócitos T CD4</a:t>
            </a:r>
            <a:r>
              <a:rPr lang="pt-BR" sz="2200" dirty="0" smtClean="0"/>
              <a:t>+). A </a:t>
            </a:r>
            <a:r>
              <a:rPr lang="pt-BR" sz="2200" dirty="0"/>
              <a:t>falta desses linfócitos diminui a capacidade do organismo de se defender de doenças oportunistas, causadas por microrganismos que normalmente não são capazes de desencadear males em pessoas com sistema </a:t>
            </a:r>
            <a:r>
              <a:rPr lang="pt-BR" sz="2200" dirty="0" smtClean="0"/>
              <a:t>imunológico </a:t>
            </a:r>
            <a:r>
              <a:rPr lang="pt-BR" sz="2200" dirty="0"/>
              <a:t>normal.</a:t>
            </a:r>
            <a:endParaRPr lang="pt-BR" sz="22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pt-BR" sz="2200" dirty="0" smtClean="0"/>
              <a:t>A </a:t>
            </a:r>
            <a:r>
              <a:rPr lang="pt-BR" sz="2200" b="1" dirty="0" smtClean="0"/>
              <a:t>AIDS</a:t>
            </a:r>
            <a:r>
              <a:rPr lang="pt-BR" sz="2200" dirty="0" smtClean="0"/>
              <a:t> </a:t>
            </a:r>
            <a:r>
              <a:rPr lang="pt-BR" sz="2200" dirty="0"/>
              <a:t>é considerada um dos maiores problemas da atualidade pelo seu caráter pandêmico (ataca ao mesmo tempo muitas pessoas numa mesma região) e sua </a:t>
            </a:r>
            <a:r>
              <a:rPr lang="pt-BR" sz="2200" dirty="0" smtClean="0"/>
              <a:t>gravidade, uma vez que no portador, o vírus pode demorar cerca de dez anos para se desenvolver.</a:t>
            </a:r>
            <a:endParaRPr lang="pt-BR" sz="22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pt-B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7339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Causas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5040560"/>
          </a:xfrm>
        </p:spPr>
        <p:txBody>
          <a:bodyPr>
            <a:normAutofit/>
          </a:bodyPr>
          <a:lstStyle/>
          <a:p>
            <a:pPr algn="ctr"/>
            <a:r>
              <a:rPr lang="pt-BR" sz="2200" b="1" dirty="0"/>
              <a:t>Transmissão/ </a:t>
            </a:r>
            <a:r>
              <a:rPr lang="pt-BR" sz="2200" b="1" dirty="0" smtClean="0"/>
              <a:t>Contágio:</a:t>
            </a:r>
            <a:endParaRPr lang="pt-BR" sz="2200" b="1" dirty="0"/>
          </a:p>
          <a:p>
            <a:pPr marL="0" indent="0" algn="ctr">
              <a:buNone/>
            </a:pPr>
            <a:r>
              <a:rPr lang="pt-BR" sz="2200" dirty="0"/>
              <a:t>O HIV pode ser transmitido pelo sangue, esperma e secreção vaginal, pelo leite materno, ou transfusão de sangue contaminado. O portador do HIV, mesmo sem apresentar os sintomas da </a:t>
            </a:r>
            <a:r>
              <a:rPr lang="pt-BR" sz="2200" b="1" dirty="0" smtClean="0"/>
              <a:t>AIDS</a:t>
            </a:r>
            <a:r>
              <a:rPr lang="pt-BR" sz="2200" dirty="0" smtClean="0"/>
              <a:t>, </a:t>
            </a:r>
            <a:r>
              <a:rPr lang="pt-BR" sz="2200" dirty="0"/>
              <a:t>pode transmitir o vírus, por isso, a importância do uso de </a:t>
            </a:r>
            <a:r>
              <a:rPr lang="pt-BR" sz="2200" dirty="0" smtClean="0"/>
              <a:t>preservativos </a:t>
            </a:r>
            <a:r>
              <a:rPr lang="pt-BR" sz="2200" dirty="0"/>
              <a:t>em todas as relações sexuais</a:t>
            </a:r>
            <a:r>
              <a:rPr lang="pt-BR" sz="2200" dirty="0" smtClean="0"/>
              <a:t>. Sabendo </a:t>
            </a:r>
            <a:r>
              <a:rPr lang="pt-BR" sz="2200" dirty="0"/>
              <a:t>disso, você pode conviver com uma pessoa portadora do HIV ou </a:t>
            </a:r>
            <a:r>
              <a:rPr lang="pt-BR" sz="2200" dirty="0" smtClean="0"/>
              <a:t>da </a:t>
            </a:r>
            <a:r>
              <a:rPr lang="pt-BR" sz="2200" b="1" dirty="0"/>
              <a:t>AIDS</a:t>
            </a:r>
            <a:r>
              <a:rPr lang="pt-BR" sz="2200" dirty="0" smtClean="0"/>
              <a:t>. </a:t>
            </a:r>
          </a:p>
          <a:p>
            <a:pPr marL="0" indent="0" algn="ctr">
              <a:buNone/>
            </a:pPr>
            <a:r>
              <a:rPr lang="pt-BR" sz="2200" b="1" dirty="0" smtClean="0"/>
              <a:t>Sintomas da AIDS:</a:t>
            </a:r>
            <a:endParaRPr lang="pt-BR" sz="2200" b="1" dirty="0"/>
          </a:p>
          <a:p>
            <a:pPr marL="0" indent="0" algn="ctr">
              <a:buNone/>
            </a:pPr>
            <a:r>
              <a:rPr lang="pt-BR" sz="2200" dirty="0"/>
              <a:t>Os primeiros fenômenos observáveis para </a:t>
            </a:r>
            <a:r>
              <a:rPr lang="pt-BR" sz="2200" b="1" dirty="0"/>
              <a:t>AIDS </a:t>
            </a:r>
            <a:r>
              <a:rPr lang="pt-BR" sz="2200" dirty="0" smtClean="0"/>
              <a:t>são </a:t>
            </a:r>
            <a:r>
              <a:rPr lang="pt-BR" sz="2200" dirty="0"/>
              <a:t>fraqueza, febre, emagrecimento, </a:t>
            </a:r>
            <a:r>
              <a:rPr lang="pt-BR" sz="2200" dirty="0" smtClean="0"/>
              <a:t>diarreia prolongada </a:t>
            </a:r>
            <a:r>
              <a:rPr lang="pt-BR" sz="2200" dirty="0"/>
              <a:t>sem causa aparente. Na criança que nasce infectada, os efeitos mais comuns são problemas nos pulmões, </a:t>
            </a:r>
            <a:r>
              <a:rPr lang="pt-BR" sz="2200" dirty="0" smtClean="0"/>
              <a:t>diarreia </a:t>
            </a:r>
            <a:r>
              <a:rPr lang="pt-BR" sz="2200" dirty="0"/>
              <a:t>e dificuldades no desenvolvimento.</a:t>
            </a:r>
          </a:p>
          <a:p>
            <a:pPr marL="0" indent="0">
              <a:buNone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281614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Tratamento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2276873"/>
            <a:ext cx="8229600" cy="3672407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pt-BR" dirty="0"/>
              <a:t>A </a:t>
            </a:r>
            <a:r>
              <a:rPr lang="pt-BR" b="1" dirty="0"/>
              <a:t>AIDS</a:t>
            </a:r>
            <a:r>
              <a:rPr lang="pt-BR" dirty="0" smtClean="0"/>
              <a:t> </a:t>
            </a:r>
            <a:r>
              <a:rPr lang="pt-BR" dirty="0"/>
              <a:t>não tem cura, mas os portadores do HIV dispõem de tratamento oferecido gratuitamente pelo Governo. Ao procurar ajuda médica, em um dos hospitais especializados em </a:t>
            </a:r>
            <a:r>
              <a:rPr lang="pt-BR" dirty="0" smtClean="0"/>
              <a:t>DST/</a:t>
            </a:r>
            <a:r>
              <a:rPr lang="pt-BR" b="1" dirty="0" smtClean="0"/>
              <a:t>AIDS</a:t>
            </a:r>
            <a:r>
              <a:rPr lang="pt-BR" dirty="0" smtClean="0"/>
              <a:t>, </a:t>
            </a:r>
            <a:r>
              <a:rPr lang="pt-BR" dirty="0"/>
              <a:t>o paciente terá acesso ao tratamento </a:t>
            </a:r>
            <a:r>
              <a:rPr lang="pt-BR" dirty="0" smtClean="0"/>
              <a:t>antirretroviral. </a:t>
            </a:r>
          </a:p>
          <a:p>
            <a:pPr algn="ctr"/>
            <a:r>
              <a:rPr lang="pt-BR" dirty="0" smtClean="0"/>
              <a:t>Os </a:t>
            </a:r>
            <a:r>
              <a:rPr lang="pt-BR" dirty="0"/>
              <a:t>objetivos do tratamento são prolongar a sobrevida e melhorar a qualidade de vida do paciente </a:t>
            </a:r>
            <a:r>
              <a:rPr lang="pt-BR" dirty="0" smtClean="0"/>
              <a:t>com </a:t>
            </a:r>
            <a:r>
              <a:rPr lang="pt-BR" b="1" dirty="0" smtClean="0"/>
              <a:t>AIDS</a:t>
            </a:r>
            <a:r>
              <a:rPr lang="pt-BR" dirty="0" smtClean="0"/>
              <a:t>, </a:t>
            </a:r>
            <a:r>
              <a:rPr lang="pt-BR" dirty="0"/>
              <a:t>pela redução da carga viral e reconstituição do sistema </a:t>
            </a:r>
            <a:r>
              <a:rPr lang="pt-BR" dirty="0" smtClean="0"/>
              <a:t>imunológico, isso proporciona redução </a:t>
            </a:r>
            <a:r>
              <a:rPr lang="pt-BR" dirty="0"/>
              <a:t>da ocorrência de infecções </a:t>
            </a:r>
            <a:r>
              <a:rPr lang="pt-BR" dirty="0" smtClean="0"/>
              <a:t>oportunistas</a:t>
            </a:r>
            <a:r>
              <a:rPr lang="pt-BR" dirty="0"/>
              <a:t>, redução da mortalidade e aumento da sobrevida dos pacientes. (Os </a:t>
            </a:r>
            <a:r>
              <a:rPr lang="pt-BR" dirty="0" smtClean="0"/>
              <a:t>antirretrovirais </a:t>
            </a:r>
            <a:r>
              <a:rPr lang="pt-BR" dirty="0"/>
              <a:t>são medicamentos que suprimem agressivamente a replicação do vírus HIV).</a:t>
            </a:r>
            <a:br>
              <a:rPr lang="pt-BR" dirty="0"/>
            </a:br>
            <a:r>
              <a:rPr lang="pt-BR" dirty="0"/>
              <a:t/>
            </a:r>
            <a:br>
              <a:rPr lang="pt-BR" dirty="0"/>
            </a:b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84182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Recomendações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Autofit/>
          </a:bodyPr>
          <a:lstStyle/>
          <a:p>
            <a:pPr algn="ctr" fontAlgn="base"/>
            <a:r>
              <a:rPr lang="pt-BR" sz="1900" dirty="0" smtClean="0"/>
              <a:t> </a:t>
            </a:r>
            <a:r>
              <a:rPr lang="pt-BR" sz="1900" dirty="0"/>
              <a:t>Use sempre camisinha em todas as relações sexuais;</a:t>
            </a:r>
          </a:p>
          <a:p>
            <a:pPr algn="ctr" fontAlgn="base"/>
            <a:r>
              <a:rPr lang="pt-BR" sz="1900" dirty="0" smtClean="0"/>
              <a:t> </a:t>
            </a:r>
            <a:r>
              <a:rPr lang="pt-BR" sz="1900" dirty="0"/>
              <a:t>Faça o teste Elisa ou o teste rápido oferecido pelo Centro de Referência em </a:t>
            </a:r>
            <a:r>
              <a:rPr lang="pt-BR" sz="1900" dirty="0" smtClean="0"/>
              <a:t>Tratamento </a:t>
            </a:r>
            <a:r>
              <a:rPr lang="pt-BR" sz="1900" dirty="0"/>
              <a:t>em DST</a:t>
            </a:r>
            <a:r>
              <a:rPr lang="pt-BR" sz="1900" dirty="0" smtClean="0"/>
              <a:t>/</a:t>
            </a:r>
            <a:r>
              <a:rPr lang="pt-BR" sz="1800" b="1" dirty="0"/>
              <a:t> AIDS</a:t>
            </a:r>
            <a:r>
              <a:rPr lang="pt-BR" sz="1900" dirty="0" smtClean="0"/>
              <a:t> </a:t>
            </a:r>
            <a:r>
              <a:rPr lang="pt-BR" sz="1900" dirty="0"/>
              <a:t>sempre que houver qualquer possibilidade de você ter-se infectado. Mulheres devem realizá-lo antes de engravidar;</a:t>
            </a:r>
          </a:p>
          <a:p>
            <a:pPr algn="ctr" fontAlgn="base"/>
            <a:r>
              <a:rPr lang="pt-BR" sz="1900" dirty="0" smtClean="0"/>
              <a:t> </a:t>
            </a:r>
            <a:r>
              <a:rPr lang="pt-BR" sz="1900" dirty="0"/>
              <a:t>Não considere a </a:t>
            </a:r>
            <a:r>
              <a:rPr lang="pt-BR" sz="2000" b="1" dirty="0"/>
              <a:t>AIDS</a:t>
            </a:r>
            <a:r>
              <a:rPr lang="pt-BR" sz="1900" dirty="0" smtClean="0"/>
              <a:t> </a:t>
            </a:r>
            <a:r>
              <a:rPr lang="pt-BR" sz="1900" dirty="0"/>
              <a:t>como uma sentença de morte. Depois do aparecimento do coquetel, ela se transformou numa doença crônica que ainda não tem cura, mas pode ser controlada;</a:t>
            </a:r>
          </a:p>
          <a:p>
            <a:pPr algn="ctr" fontAlgn="base"/>
            <a:r>
              <a:rPr lang="pt-BR" sz="1900" dirty="0" smtClean="0"/>
              <a:t> </a:t>
            </a:r>
            <a:r>
              <a:rPr lang="pt-BR" sz="1900" dirty="0"/>
              <a:t>Não desanime diante dos efeitos adversos de alguns medicamentos que compõem o coquetel. Eles podem ser contornados com mudanças no esquema ou com o uso de outros remédios;</a:t>
            </a:r>
          </a:p>
          <a:p>
            <a:pPr algn="ctr" fontAlgn="base"/>
            <a:r>
              <a:rPr lang="pt-BR" sz="1900" dirty="0" smtClean="0"/>
              <a:t> </a:t>
            </a:r>
            <a:r>
              <a:rPr lang="pt-BR" sz="1900" dirty="0"/>
              <a:t>Procure alimentar-se bem e dormir as horas necessárias;</a:t>
            </a:r>
          </a:p>
          <a:p>
            <a:pPr algn="ctr" fontAlgn="base"/>
            <a:r>
              <a:rPr lang="pt-BR" sz="1900" dirty="0" smtClean="0"/>
              <a:t> </a:t>
            </a:r>
            <a:r>
              <a:rPr lang="pt-BR" sz="1900" dirty="0"/>
              <a:t>Não fume nem abuse de bebidas alcoólicas</a:t>
            </a:r>
            <a:r>
              <a:rPr lang="pt-BR" sz="1900" dirty="0" smtClean="0"/>
              <a:t>.</a:t>
            </a:r>
          </a:p>
          <a:p>
            <a:pPr algn="ctr" fontAlgn="base"/>
            <a:r>
              <a:rPr lang="pt-BR" sz="1800" b="1" dirty="0" smtClean="0"/>
              <a:t> </a:t>
            </a:r>
            <a:r>
              <a:rPr lang="pt-BR" sz="1800" dirty="0" smtClean="0"/>
              <a:t>A</a:t>
            </a:r>
            <a:r>
              <a:rPr lang="pt-BR" sz="1800" b="1" dirty="0" smtClean="0"/>
              <a:t> AIDS </a:t>
            </a:r>
            <a:r>
              <a:rPr lang="pt-BR" sz="1900" dirty="0" smtClean="0"/>
              <a:t>não </a:t>
            </a:r>
            <a:r>
              <a:rPr lang="pt-BR" sz="1900" dirty="0"/>
              <a:t>é transmitida pelo beijo, abraço, toque, compartilhando talheres, utilizando o mesmo banheiro, pela tosse ou espirro, praticando esportes, na piscina, praia e, antes de tudo, não se pega aids dando a mão ao </a:t>
            </a:r>
            <a:r>
              <a:rPr lang="pt-BR" sz="1900" dirty="0" smtClean="0"/>
              <a:t>próximo</a:t>
            </a:r>
            <a:r>
              <a:rPr lang="pt-BR" sz="22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61144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530</Words>
  <Application>Microsoft Office PowerPoint</Application>
  <PresentationFormat>Apresentação na tela (4:3)</PresentationFormat>
  <Paragraphs>27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5</vt:i4>
      </vt:variant>
    </vt:vector>
  </HeadingPairs>
  <TitlesOfParts>
    <vt:vector size="6" baseType="lpstr">
      <vt:lpstr>Tema do Office</vt:lpstr>
      <vt:lpstr>AIDS</vt:lpstr>
      <vt:lpstr>O que é?</vt:lpstr>
      <vt:lpstr>Causas</vt:lpstr>
      <vt:lpstr>Tratamento</vt:lpstr>
      <vt:lpstr>Recomendações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AIDS</dc:title>
  <dc:creator>Aluno Cra</dc:creator>
  <cp:lastModifiedBy>Sala Interativa</cp:lastModifiedBy>
  <cp:revision>8</cp:revision>
  <dcterms:created xsi:type="dcterms:W3CDTF">2014-04-08T12:05:48Z</dcterms:created>
  <dcterms:modified xsi:type="dcterms:W3CDTF">2014-04-10T11:34:47Z</dcterms:modified>
</cp:coreProperties>
</file>